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slide" Target="slide2.xml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slide" Target="slide3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.png"/><Relationship Id="rId4" Type="http://schemas.openxmlformats.org/officeDocument/2006/relationships/audio" Target="../media/media2.wav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NULL" TargetMode="External"/><Relationship Id="rId7" Type="http://schemas.openxmlformats.org/officeDocument/2006/relationships/audio" Target="../media/audio2.wav"/><Relationship Id="rId12" Type="http://schemas.openxmlformats.org/officeDocument/2006/relationships/slide" Target="slide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.png"/><Relationship Id="rId4" Type="http://schemas.microsoft.com/office/2007/relationships/media" Target="../media/media2.wav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microsoft.com/office/2007/relationships/media" Target="../media/media2.wav"/><Relationship Id="rId7" Type="http://schemas.openxmlformats.org/officeDocument/2006/relationships/audio" Target="../media/audio1.wav"/><Relationship Id="rId12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slide" Target="slide4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.png"/><Relationship Id="rId4" Type="http://schemas.openxmlformats.org/officeDocument/2006/relationships/audio" Target="../media/media2.wav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slide" Target="slide4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.png"/><Relationship Id="rId4" Type="http://schemas.openxmlformats.org/officeDocument/2006/relationships/audio" Target="../media/media2.wav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slide" Target="slide4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.png"/><Relationship Id="rId4" Type="http://schemas.openxmlformats.org/officeDocument/2006/relationships/audio" Target="../media/media2.wav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2778370" y="3789484"/>
            <a:ext cx="6805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¿Cuál fue el principal problema jurídico que abordó la Sentencia C-634 de 2011?</a:t>
            </a:r>
            <a:endParaRPr lang="es-CO" dirty="0"/>
          </a:p>
        </p:txBody>
      </p:sp>
      <p:sp>
        <p:nvSpPr>
          <p:cNvPr id="10" name="CuadroTexto 9"/>
          <p:cNvSpPr txBox="1"/>
          <p:nvPr/>
        </p:nvSpPr>
        <p:spPr>
          <a:xfrm>
            <a:off x="2377440" y="5075845"/>
            <a:ext cx="3392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Si el Consejo de Estado puede expedir normas constitucionales.</a:t>
            </a:r>
            <a:endParaRPr lang="es-CO" sz="2800" b="1" dirty="0"/>
          </a:p>
        </p:txBody>
      </p:sp>
      <p:sp>
        <p:nvSpPr>
          <p:cNvPr id="15" name="CuadroTexto 14"/>
          <p:cNvSpPr txBox="1"/>
          <p:nvPr/>
        </p:nvSpPr>
        <p:spPr>
          <a:xfrm>
            <a:off x="2377440" y="5945773"/>
            <a:ext cx="3392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/>
              <a:t>Si es constitucional excluir la jurisprudencia de la Corte Constitucional.</a:t>
            </a:r>
            <a:endParaRPr lang="es-CO" sz="1200" b="1" dirty="0"/>
          </a:p>
        </p:txBody>
      </p:sp>
      <p:sp>
        <p:nvSpPr>
          <p:cNvPr id="16" name="CuadroTexto 15"/>
          <p:cNvSpPr txBox="1"/>
          <p:nvPr/>
        </p:nvSpPr>
        <p:spPr>
          <a:xfrm>
            <a:off x="7005358" y="5096712"/>
            <a:ext cx="3327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Si las autoridades deben seguir tutelas de jueces municipales.</a:t>
            </a:r>
            <a:endParaRPr lang="es-CO" sz="1400" b="1" dirty="0"/>
          </a:p>
        </p:txBody>
      </p:sp>
      <p:sp>
        <p:nvSpPr>
          <p:cNvPr id="17" name="CuadroTexto 16"/>
          <p:cNvSpPr txBox="1"/>
          <p:nvPr/>
        </p:nvSpPr>
        <p:spPr>
          <a:xfrm>
            <a:off x="7155648" y="5909197"/>
            <a:ext cx="3177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Si los jueces deben aplicar jurisprudencia internacional.</a:t>
            </a:r>
            <a:endParaRPr lang="es-CO" sz="1400" b="1" dirty="0"/>
          </a:p>
        </p:txBody>
      </p:sp>
      <p:sp>
        <p:nvSpPr>
          <p:cNvPr id="11" name="Elipse 10"/>
          <p:cNvSpPr/>
          <p:nvPr/>
        </p:nvSpPr>
        <p:spPr>
          <a:xfrm>
            <a:off x="351695" y="448410"/>
            <a:ext cx="1160585" cy="5715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50:50</a:t>
            </a:r>
            <a:endParaRPr lang="es-CO" dirty="0"/>
          </a:p>
        </p:txBody>
      </p:sp>
      <p:sp>
        <p:nvSpPr>
          <p:cNvPr id="12" name="Elipse 11"/>
          <p:cNvSpPr/>
          <p:nvPr/>
        </p:nvSpPr>
        <p:spPr>
          <a:xfrm>
            <a:off x="351696" y="1162932"/>
            <a:ext cx="1160584" cy="62425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Elipse 12"/>
          <p:cNvSpPr/>
          <p:nvPr/>
        </p:nvSpPr>
        <p:spPr>
          <a:xfrm>
            <a:off x="351695" y="1863972"/>
            <a:ext cx="1160585" cy="63304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1" name="Imagen 20" descr="Diseño PNG Y SVG De Icono De Auricular De Teléfono Azul Para Camisetas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97" y="1210624"/>
            <a:ext cx="655614" cy="525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Quien-Quiere-Ser-Millonario-Efecto-de-Soni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92789" y="441325"/>
            <a:ext cx="487363" cy="487363"/>
          </a:xfrm>
          <a:prstGeom prst="rect">
            <a:avLst/>
          </a:prstGeom>
        </p:spPr>
      </p:pic>
      <p:pic>
        <p:nvPicPr>
          <p:cNvPr id="18" name="Imagen 17" descr="Odontosmart | Odontosmart es una app para estudiantes de odontología que  buscan entrenar sus conocimientos ¿aún no la tienes? ¡Descárgala!">
            <a:hlinkClick r:id="rId11" action="ppaction://hlinksldjump"/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97" y="1925518"/>
            <a:ext cx="525780" cy="501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4140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8794" y="1210624"/>
            <a:ext cx="632166" cy="487363"/>
          </a:xfrm>
          <a:prstGeom prst="rect">
            <a:avLst/>
          </a:prstGeom>
        </p:spPr>
      </p:pic>
      <p:sp>
        <p:nvSpPr>
          <p:cNvPr id="3" name="Flecha a la derecha con muesca 2">
            <a:hlinkClick r:id="rId13" action="ppaction://hlinksldjump"/>
          </p:cNvPr>
          <p:cNvSpPr/>
          <p:nvPr/>
        </p:nvSpPr>
        <p:spPr>
          <a:xfrm>
            <a:off x="9079992" y="192024"/>
            <a:ext cx="1609344" cy="736664"/>
          </a:xfrm>
          <a:prstGeom prst="notch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 smtClean="0">
                <a:solidFill>
                  <a:schemeClr val="bg1"/>
                </a:solidFill>
              </a:rPr>
              <a:t>SIGUIENTE</a:t>
            </a:r>
            <a:endParaRPr lang="es-CO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73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numSld="999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-250-sica-respuesta-incorrec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63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2790093" y="3912908"/>
            <a:ext cx="6805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¿Qué decidió la Corte sobre el artículo 10 de la Ley 1437 de 2011?</a:t>
            </a:r>
            <a:endParaRPr lang="es-CO" dirty="0"/>
          </a:p>
        </p:txBody>
      </p:sp>
      <p:sp>
        <p:nvSpPr>
          <p:cNvPr id="10" name="CuadroTexto 9"/>
          <p:cNvSpPr txBox="1"/>
          <p:nvPr/>
        </p:nvSpPr>
        <p:spPr>
          <a:xfrm>
            <a:off x="2356342" y="5172486"/>
            <a:ext cx="3103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/>
              <a:t>Lo declaró inexequible.</a:t>
            </a:r>
            <a:endParaRPr lang="es-CO" sz="14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2356342" y="5979851"/>
            <a:ext cx="3103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/>
              <a:t>Lo avaló sin condiciones.</a:t>
            </a:r>
            <a:endParaRPr lang="es-CO" sz="14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7076987" y="5172486"/>
            <a:ext cx="3282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/>
              <a:t>Lo dejó sin cambios.</a:t>
            </a:r>
            <a:endParaRPr lang="es-CO" sz="14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6913334" y="5900007"/>
            <a:ext cx="3583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Lo declaró exequible con la condición de incluir la jurisprudencia de la Corte.</a:t>
            </a:r>
            <a:endParaRPr lang="es-CO" sz="1400" dirty="0"/>
          </a:p>
        </p:txBody>
      </p:sp>
      <p:sp>
        <p:nvSpPr>
          <p:cNvPr id="11" name="Elipse 10"/>
          <p:cNvSpPr/>
          <p:nvPr/>
        </p:nvSpPr>
        <p:spPr>
          <a:xfrm>
            <a:off x="376310" y="271155"/>
            <a:ext cx="1160585" cy="5715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50:50</a:t>
            </a:r>
            <a:endParaRPr lang="es-CO" dirty="0"/>
          </a:p>
        </p:txBody>
      </p:sp>
      <p:sp>
        <p:nvSpPr>
          <p:cNvPr id="12" name="Elipse 11"/>
          <p:cNvSpPr/>
          <p:nvPr/>
        </p:nvSpPr>
        <p:spPr>
          <a:xfrm>
            <a:off x="376311" y="962231"/>
            <a:ext cx="1160584" cy="62425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Elipse 12"/>
          <p:cNvSpPr/>
          <p:nvPr/>
        </p:nvSpPr>
        <p:spPr>
          <a:xfrm>
            <a:off x="376310" y="1686717"/>
            <a:ext cx="1160585" cy="63304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1" name="Imagen 20" descr="Diseño PNG Y SVG De Icono De Auricular De Teléfono Azul Para Camisetas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79" y="1021003"/>
            <a:ext cx="627245" cy="525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Quien-Quiere-Ser-Millonario-Efecto-de-Soni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92789" y="441325"/>
            <a:ext cx="487363" cy="487363"/>
          </a:xfrm>
          <a:prstGeom prst="rect">
            <a:avLst/>
          </a:prstGeom>
        </p:spPr>
      </p:pic>
      <p:pic>
        <p:nvPicPr>
          <p:cNvPr id="18" name="Imagen 17" descr="Odontosmart | Odontosmart es una app para estudiantes de odontología que  buscan entrenar sus conocimientos ¿aún no la tienes? ¡Descárgala!">
            <a:hlinkClick r:id="" action="ppaction://noaction"/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12" y="1748263"/>
            <a:ext cx="525780" cy="501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4140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95" end="5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8065" y="1040211"/>
            <a:ext cx="632166" cy="487363"/>
          </a:xfrm>
          <a:prstGeom prst="rect">
            <a:avLst/>
          </a:prstGeom>
        </p:spPr>
      </p:pic>
      <p:sp>
        <p:nvSpPr>
          <p:cNvPr id="19" name="Flecha a la derecha con muesca 18"/>
          <p:cNvSpPr/>
          <p:nvPr/>
        </p:nvSpPr>
        <p:spPr>
          <a:xfrm>
            <a:off x="9079992" y="192024"/>
            <a:ext cx="1609344" cy="736664"/>
          </a:xfrm>
          <a:prstGeom prst="notch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 smtClean="0">
                <a:solidFill>
                  <a:schemeClr val="bg1"/>
                </a:solidFill>
                <a:hlinkClick r:id="rId12" action="ppaction://hlinksldjump"/>
              </a:rPr>
              <a:t>SIGUIENTE</a:t>
            </a:r>
            <a:endParaRPr lang="es-CO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47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 numSld="999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-250-sica-respuesta-incorrec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4967C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63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2778370" y="3789484"/>
            <a:ext cx="6805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¿Por qué era inconstitucional omitir la jurisprudencia de la Corte?</a:t>
            </a:r>
            <a:endParaRPr lang="es-CO" dirty="0"/>
          </a:p>
        </p:txBody>
      </p:sp>
      <p:sp>
        <p:nvSpPr>
          <p:cNvPr id="10" name="CuadroTexto 9"/>
          <p:cNvSpPr txBox="1"/>
          <p:nvPr/>
        </p:nvSpPr>
        <p:spPr>
          <a:xfrm>
            <a:off x="2478025" y="5118247"/>
            <a:ext cx="3035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Porque la Corte Suprema tiene más jerarquía.</a:t>
            </a:r>
            <a:endParaRPr lang="es-CO" sz="13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2664365" y="5919061"/>
            <a:ext cx="2567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Porque desconoce la supremacía constitucional.</a:t>
            </a:r>
            <a:r>
              <a:rPr lang="es-ES" sz="1400" dirty="0" smtClean="0"/>
              <a:t>.</a:t>
            </a:r>
            <a:endParaRPr lang="es-CO" sz="14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7040880" y="5090814"/>
            <a:ext cx="3213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Porque viola el principio de legalidad.</a:t>
            </a:r>
            <a:r>
              <a:rPr lang="es-ES" sz="1400" dirty="0" smtClean="0"/>
              <a:t>.</a:t>
            </a:r>
            <a:endParaRPr lang="es-CO" sz="14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7215552" y="5919062"/>
            <a:ext cx="2875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Porque no fue debatida en el Congreso.</a:t>
            </a:r>
            <a:endParaRPr lang="es-CO" sz="1400" dirty="0"/>
          </a:p>
        </p:txBody>
      </p:sp>
      <p:sp>
        <p:nvSpPr>
          <p:cNvPr id="11" name="Elipse 10"/>
          <p:cNvSpPr/>
          <p:nvPr/>
        </p:nvSpPr>
        <p:spPr>
          <a:xfrm>
            <a:off x="199296" y="342903"/>
            <a:ext cx="1160585" cy="5715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50:50</a:t>
            </a:r>
            <a:endParaRPr lang="es-CO" dirty="0"/>
          </a:p>
        </p:txBody>
      </p:sp>
      <p:sp>
        <p:nvSpPr>
          <p:cNvPr id="12" name="Elipse 11"/>
          <p:cNvSpPr/>
          <p:nvPr/>
        </p:nvSpPr>
        <p:spPr>
          <a:xfrm>
            <a:off x="199297" y="1047329"/>
            <a:ext cx="1160584" cy="62425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Elipse 12"/>
          <p:cNvSpPr/>
          <p:nvPr/>
        </p:nvSpPr>
        <p:spPr>
          <a:xfrm>
            <a:off x="199296" y="1758465"/>
            <a:ext cx="1160585" cy="63304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1" name="Imagen 20" descr="Diseño PNG Y SVG De Icono De Auricular De Teléfono Azul Para Camisetas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98" y="1101387"/>
            <a:ext cx="72595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Quien-Quiere-Ser-Millonario-Efecto-de-Soni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92789" y="441325"/>
            <a:ext cx="487363" cy="487363"/>
          </a:xfrm>
          <a:prstGeom prst="rect">
            <a:avLst/>
          </a:prstGeom>
        </p:spPr>
      </p:pic>
      <p:pic>
        <p:nvPicPr>
          <p:cNvPr id="18" name="Imagen 17" descr="Odontosmart | Odontosmart es una app para estudiantes de odontología que  buscan entrenar sus conocimientos ¿aún no la tienes? ¡Descárgala!">
            <a:hlinkClick r:id="rId11" action="ppaction://hlinksldjump"/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98" y="1820011"/>
            <a:ext cx="525780" cy="501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4140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9296" y="1047329"/>
            <a:ext cx="643010" cy="487363"/>
          </a:xfrm>
          <a:prstGeom prst="rect">
            <a:avLst/>
          </a:prstGeom>
        </p:spPr>
      </p:pic>
      <p:sp>
        <p:nvSpPr>
          <p:cNvPr id="19" name="Flecha a la derecha con muesca 18">
            <a:hlinkClick r:id="rId11" action="ppaction://hlinksldjump"/>
          </p:cNvPr>
          <p:cNvSpPr/>
          <p:nvPr/>
        </p:nvSpPr>
        <p:spPr>
          <a:xfrm>
            <a:off x="9079992" y="192024"/>
            <a:ext cx="1609344" cy="736664"/>
          </a:xfrm>
          <a:prstGeom prst="notch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 smtClean="0">
                <a:solidFill>
                  <a:schemeClr val="bg1"/>
                </a:solidFill>
              </a:rPr>
              <a:t>SIGUIENTE</a:t>
            </a:r>
            <a:endParaRPr lang="es-CO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5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4967C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63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100000"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-250-sica-respuesta-incorrec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2778370" y="3789484"/>
            <a:ext cx="6805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¿Qué deben hacer las autoridades administrativas con la jurisprudencia constitucional?</a:t>
            </a:r>
            <a:endParaRPr lang="es-CO" dirty="0"/>
          </a:p>
        </p:txBody>
      </p:sp>
      <p:sp>
        <p:nvSpPr>
          <p:cNvPr id="10" name="CuadroTexto 9"/>
          <p:cNvSpPr txBox="1"/>
          <p:nvPr/>
        </p:nvSpPr>
        <p:spPr>
          <a:xfrm>
            <a:off x="2478025" y="5118247"/>
            <a:ext cx="3035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Aplicarla solo si lo consideran.</a:t>
            </a:r>
            <a:endParaRPr lang="es-CO" sz="13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2478025" y="5919061"/>
            <a:ext cx="2926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Usarla solo en derechos económicos.</a:t>
            </a:r>
            <a:endParaRPr lang="es-CO" sz="14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7051428" y="5195031"/>
            <a:ext cx="3039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/>
              <a:t>Seguirla de forma obligatoria.</a:t>
            </a:r>
            <a:endParaRPr lang="es-CO" sz="14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7123176" y="6026782"/>
            <a:ext cx="2876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Tenerla en cuenta en tutelas.</a:t>
            </a:r>
            <a:endParaRPr lang="es-CO" sz="1400" dirty="0"/>
          </a:p>
        </p:txBody>
      </p:sp>
      <p:sp>
        <p:nvSpPr>
          <p:cNvPr id="11" name="Elipse 10"/>
          <p:cNvSpPr/>
          <p:nvPr/>
        </p:nvSpPr>
        <p:spPr>
          <a:xfrm>
            <a:off x="199296" y="342903"/>
            <a:ext cx="1160585" cy="5715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50:50</a:t>
            </a:r>
            <a:endParaRPr lang="es-CO" dirty="0"/>
          </a:p>
        </p:txBody>
      </p:sp>
      <p:sp>
        <p:nvSpPr>
          <p:cNvPr id="12" name="Elipse 11"/>
          <p:cNvSpPr/>
          <p:nvPr/>
        </p:nvSpPr>
        <p:spPr>
          <a:xfrm>
            <a:off x="199297" y="1047329"/>
            <a:ext cx="1160584" cy="62425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Elipse 12"/>
          <p:cNvSpPr/>
          <p:nvPr/>
        </p:nvSpPr>
        <p:spPr>
          <a:xfrm>
            <a:off x="199296" y="1758465"/>
            <a:ext cx="1160585" cy="63304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1" name="Imagen 20" descr="Diseño PNG Y SVG De Icono De Auricular De Teléfono Azul Para Camisetas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98" y="1101387"/>
            <a:ext cx="72595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Quien-Quiere-Ser-Millonario-Efecto-de-Soni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92789" y="441325"/>
            <a:ext cx="487363" cy="487363"/>
          </a:xfrm>
          <a:prstGeom prst="rect">
            <a:avLst/>
          </a:prstGeom>
        </p:spPr>
      </p:pic>
      <p:pic>
        <p:nvPicPr>
          <p:cNvPr id="18" name="Imagen 17" descr="Odontosmart | Odontosmart es una app para estudiantes de odontología que  buscan entrenar sus conocimientos ¿aún no la tienes? ¡Descárgala!">
            <a:hlinkClick r:id="rId11" action="ppaction://hlinksldjump"/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98" y="1820011"/>
            <a:ext cx="525780" cy="501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4140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9296" y="1047329"/>
            <a:ext cx="643010" cy="487363"/>
          </a:xfrm>
          <a:prstGeom prst="rect">
            <a:avLst/>
          </a:prstGeom>
        </p:spPr>
      </p:pic>
      <p:sp>
        <p:nvSpPr>
          <p:cNvPr id="19" name="Flecha a la derecha con muesca 18">
            <a:hlinkClick r:id="rId11" action="ppaction://hlinksldjump"/>
          </p:cNvPr>
          <p:cNvSpPr/>
          <p:nvPr/>
        </p:nvSpPr>
        <p:spPr>
          <a:xfrm>
            <a:off x="9079992" y="192024"/>
            <a:ext cx="1609344" cy="736664"/>
          </a:xfrm>
          <a:prstGeom prst="notch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 smtClean="0">
                <a:solidFill>
                  <a:schemeClr val="bg1"/>
                </a:solidFill>
              </a:rPr>
              <a:t>SIGUIENTE</a:t>
            </a:r>
            <a:endParaRPr lang="es-CO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85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-250-sica-respuesta-incorrec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4967C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63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2778370" y="3789484"/>
            <a:ext cx="6805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¿Qué función cumple el precedente constitucional según la sentencia?</a:t>
            </a:r>
            <a:endParaRPr lang="es-CO" dirty="0"/>
          </a:p>
        </p:txBody>
      </p:sp>
      <p:sp>
        <p:nvSpPr>
          <p:cNvPr id="10" name="CuadroTexto 9"/>
          <p:cNvSpPr txBox="1"/>
          <p:nvPr/>
        </p:nvSpPr>
        <p:spPr>
          <a:xfrm>
            <a:off x="2423160" y="5195031"/>
            <a:ext cx="3035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/>
              <a:t>Es una doctrina auxiliar.</a:t>
            </a:r>
            <a:r>
              <a:rPr lang="it-IT" sz="1400" dirty="0" smtClean="0"/>
              <a:t>.</a:t>
            </a:r>
            <a:endParaRPr lang="es-CO" sz="13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2478025" y="5919061"/>
            <a:ext cx="2926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Unifica criterios y protege derechos.</a:t>
            </a:r>
            <a:endParaRPr lang="es-CO" sz="14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7051428" y="5195031"/>
            <a:ext cx="3039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/>
              <a:t>Da lineamientos voluntarios.</a:t>
            </a:r>
            <a:endParaRPr lang="es-CO" sz="14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7123176" y="6026782"/>
            <a:ext cx="2876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/>
              <a:t>Deroga normas vía ejecutiva.</a:t>
            </a:r>
            <a:endParaRPr lang="es-CO" sz="1400" dirty="0"/>
          </a:p>
        </p:txBody>
      </p:sp>
      <p:sp>
        <p:nvSpPr>
          <p:cNvPr id="11" name="Elipse 10"/>
          <p:cNvSpPr/>
          <p:nvPr/>
        </p:nvSpPr>
        <p:spPr>
          <a:xfrm>
            <a:off x="199296" y="342903"/>
            <a:ext cx="1160585" cy="5715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50:50</a:t>
            </a:r>
            <a:endParaRPr lang="es-CO" dirty="0"/>
          </a:p>
        </p:txBody>
      </p:sp>
      <p:sp>
        <p:nvSpPr>
          <p:cNvPr id="12" name="Elipse 11"/>
          <p:cNvSpPr/>
          <p:nvPr/>
        </p:nvSpPr>
        <p:spPr>
          <a:xfrm>
            <a:off x="199297" y="1047329"/>
            <a:ext cx="1160584" cy="62425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Elipse 12"/>
          <p:cNvSpPr/>
          <p:nvPr/>
        </p:nvSpPr>
        <p:spPr>
          <a:xfrm>
            <a:off x="199296" y="1758465"/>
            <a:ext cx="1160585" cy="63304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1" name="Imagen 20" descr="Diseño PNG Y SVG De Icono De Auricular De Teléfono Azul Para Camisetas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98" y="1101387"/>
            <a:ext cx="72595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Quien-Quiere-Ser-Millonario-Efecto-de-Soni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92789" y="441325"/>
            <a:ext cx="487363" cy="487363"/>
          </a:xfrm>
          <a:prstGeom prst="rect">
            <a:avLst/>
          </a:prstGeom>
        </p:spPr>
      </p:pic>
      <p:pic>
        <p:nvPicPr>
          <p:cNvPr id="18" name="Imagen 17" descr="Odontosmart | Odontosmart es una app para estudiantes de odontología que  buscan entrenar sus conocimientos ¿aún no la tienes? ¡Descárgala!">
            <a:hlinkClick r:id="rId11" action="ppaction://hlinksldjump"/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98" y="1820011"/>
            <a:ext cx="525780" cy="501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4140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9296" y="1047329"/>
            <a:ext cx="643010" cy="487363"/>
          </a:xfrm>
          <a:prstGeom prst="rect">
            <a:avLst/>
          </a:prstGeom>
        </p:spPr>
      </p:pic>
      <p:sp>
        <p:nvSpPr>
          <p:cNvPr id="19" name="Flecha a la derecha con muesca 18">
            <a:hlinkClick r:id="rId11" action="ppaction://hlinksldjump"/>
          </p:cNvPr>
          <p:cNvSpPr/>
          <p:nvPr/>
        </p:nvSpPr>
        <p:spPr>
          <a:xfrm>
            <a:off x="9079992" y="192024"/>
            <a:ext cx="1609344" cy="736664"/>
          </a:xfrm>
          <a:prstGeom prst="notch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 smtClean="0">
                <a:solidFill>
                  <a:schemeClr val="bg1"/>
                </a:solidFill>
              </a:rPr>
              <a:t>SIGUIENTE</a:t>
            </a:r>
            <a:endParaRPr lang="es-CO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59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-250-sica-respuesta-incorrec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63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theme/theme1.xml><?xml version="1.0" encoding="utf-8"?>
<a:theme xmlns:a="http://schemas.openxmlformats.org/drawingml/2006/main" name="Sector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2047</TotalTime>
  <Words>216</Words>
  <Application>Microsoft Office PowerPoint</Application>
  <PresentationFormat>Panorámica</PresentationFormat>
  <Paragraphs>35</Paragraphs>
  <Slides>5</Slides>
  <Notes>0</Notes>
  <HiddenSlides>0</HiddenSlides>
  <MMClips>10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8" baseType="lpstr">
      <vt:lpstr>Century Gothic</vt:lpstr>
      <vt:lpstr>Wingdings 3</vt:lpstr>
      <vt:lpstr>Sector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Fundaved</dc:creator>
  <cp:lastModifiedBy>Fundaved</cp:lastModifiedBy>
  <cp:revision>53</cp:revision>
  <dcterms:created xsi:type="dcterms:W3CDTF">2024-07-10T02:56:52Z</dcterms:created>
  <dcterms:modified xsi:type="dcterms:W3CDTF">2025-07-20T02:34:37Z</dcterms:modified>
</cp:coreProperties>
</file>